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3"/>
    <p:sldMasterId id="214748370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7620000" cx="10160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Helvetica Neue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44ece593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1f44ece593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09763ef0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409763ef0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49d6984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649d6984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49d69847_0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649d69847_0_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49d69847_0_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649d69847_0_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44ece593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f44ece593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44ece59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f44ece59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00f87888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500f87888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78364960e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978364960e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500f87888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500f87888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44ece593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1f44ece593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649d69847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649d69847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500f87888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500f87888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de792f8b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cde792f8b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223a5b72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223a5b72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00f87888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500f87888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7722db28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7722db28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f458f7488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1f458f7488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f458f7488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1f458f7488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090043f0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090043f0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37081a96f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437081a96f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78364960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978364960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1a2186ce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1a2186ce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1a2186ceb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21a2186ceb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f44ece593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1f44ece593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9686392b0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9686392b0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fe88c60d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1fe88c60d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501b9bc2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2501b9bc2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978364960e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978364960e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978364960e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978364960e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012160e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09012160e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37081a96f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437081a96f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618a64b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9618a64b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49d69847_0_1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649d69847_0_1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49d69847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649d69847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e367a200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e367a200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">
  <p:cSld name="Title &amp; Bullets copy">
    <p:bg>
      <p:bgPr>
        <a:solidFill>
          <a:srgbClr val="FFFB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type="title"/>
          </p:nvPr>
        </p:nvSpPr>
        <p:spPr>
          <a:xfrm>
            <a:off x="762000" y="423748"/>
            <a:ext cx="8636100" cy="1776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2" type="sldNum"/>
          </p:nvPr>
        </p:nvSpPr>
        <p:spPr>
          <a:xfrm>
            <a:off x="8193881" y="6942135"/>
            <a:ext cx="292201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1">
  <p:cSld name="Title &amp; Bullets copy 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/>
          <p:nvPr>
            <p:ph type="title"/>
          </p:nvPr>
        </p:nvSpPr>
        <p:spPr>
          <a:xfrm>
            <a:off x="762000" y="423748"/>
            <a:ext cx="8636100" cy="1776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2" type="sldNum"/>
          </p:nvPr>
        </p:nvSpPr>
        <p:spPr>
          <a:xfrm>
            <a:off x="8193881" y="6942135"/>
            <a:ext cx="292201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2">
  <p:cSld name="Title &amp; Bullets copy 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title"/>
          </p:nvPr>
        </p:nvSpPr>
        <p:spPr>
          <a:xfrm>
            <a:off x="762000" y="423748"/>
            <a:ext cx="8636100" cy="1776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2" type="sldNum"/>
          </p:nvPr>
        </p:nvSpPr>
        <p:spPr>
          <a:xfrm>
            <a:off x="8193881" y="6942135"/>
            <a:ext cx="292201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13">
  <p:cSld name="Title &amp; Bullets copy 13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/>
          <p:nvPr>
            <p:ph type="title"/>
          </p:nvPr>
        </p:nvSpPr>
        <p:spPr>
          <a:xfrm>
            <a:off x="762000" y="423748"/>
            <a:ext cx="8636100" cy="1776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206582" y="6942135"/>
            <a:ext cx="266700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27">
  <p:cSld name="Title &amp; Bullets copy 2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206582" y="6942135"/>
            <a:ext cx="266700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52">
  <p:cSld name="Title &amp; Bullets copy 5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762000" y="423748"/>
            <a:ext cx="8636100" cy="1776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206582" y="6942135"/>
            <a:ext cx="266700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15">
  <p:cSld name="Title &amp; Bullets copy 15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type="title"/>
          </p:nvPr>
        </p:nvSpPr>
        <p:spPr>
          <a:xfrm>
            <a:off x="762000" y="423748"/>
            <a:ext cx="8636100" cy="1776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2" type="sldNum"/>
          </p:nvPr>
        </p:nvSpPr>
        <p:spPr>
          <a:xfrm>
            <a:off x="8206582" y="6942135"/>
            <a:ext cx="266700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26">
  <p:cSld name="Title &amp; Bullets copy 26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 txBox="1"/>
          <p:nvPr>
            <p:ph type="title"/>
          </p:nvPr>
        </p:nvSpPr>
        <p:spPr>
          <a:xfrm>
            <a:off x="762000" y="423748"/>
            <a:ext cx="8636100" cy="1776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8"/>
          <p:cNvSpPr txBox="1"/>
          <p:nvPr>
            <p:ph idx="12" type="sldNum"/>
          </p:nvPr>
        </p:nvSpPr>
        <p:spPr>
          <a:xfrm>
            <a:off x="8206582" y="6942135"/>
            <a:ext cx="266700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 txBox="1"/>
          <p:nvPr>
            <p:ph type="title"/>
          </p:nvPr>
        </p:nvSpPr>
        <p:spPr>
          <a:xfrm>
            <a:off x="914400" y="3048000"/>
            <a:ext cx="83313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20"/>
          <p:cNvSpPr txBox="1"/>
          <p:nvPr>
            <p:ph idx="1" type="body"/>
          </p:nvPr>
        </p:nvSpPr>
        <p:spPr>
          <a:xfrm>
            <a:off x="1828800" y="4572000"/>
            <a:ext cx="65025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3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193881" y="6942135"/>
            <a:ext cx="292201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 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304800" y="304800"/>
            <a:ext cx="95505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" type="body"/>
          </p:nvPr>
        </p:nvSpPr>
        <p:spPr>
          <a:xfrm>
            <a:off x="304800" y="1828800"/>
            <a:ext cx="9550500" cy="5791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 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 txBox="1"/>
          <p:nvPr>
            <p:ph type="title"/>
          </p:nvPr>
        </p:nvSpPr>
        <p:spPr>
          <a:xfrm>
            <a:off x="304800" y="304800"/>
            <a:ext cx="95505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" type="body"/>
          </p:nvPr>
        </p:nvSpPr>
        <p:spPr>
          <a:xfrm>
            <a:off x="304800" y="1828800"/>
            <a:ext cx="4470301" cy="5791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 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/>
          <p:nvPr>
            <p:ph idx="1" type="body"/>
          </p:nvPr>
        </p:nvSpPr>
        <p:spPr>
          <a:xfrm>
            <a:off x="304800" y="6705600"/>
            <a:ext cx="9550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2" type="sldNum"/>
          </p:nvPr>
        </p:nvSpPr>
        <p:spPr>
          <a:xfrm>
            <a:off x="8193881" y="6942135"/>
            <a:ext cx="292201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 Design">
  <p:cSld name="1_Default Desig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2" type="sldNum"/>
          </p:nvPr>
        </p:nvSpPr>
        <p:spPr>
          <a:xfrm>
            <a:off x="8193881" y="6942135"/>
            <a:ext cx="292201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Office Theme">
  <p:cSld name="3_Office Theme"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/>
          <p:nvPr/>
        </p:nvSpPr>
        <p:spPr>
          <a:xfrm>
            <a:off x="8193085" y="6942135"/>
            <a:ext cx="304800" cy="195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22878" lvl="0" marL="2522" marR="40622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88" name="Google Shape;88;p26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2">
  <p:cSld name="Title &amp; Bullets copy 2 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>
            <p:ph type="title"/>
          </p:nvPr>
        </p:nvSpPr>
        <p:spPr>
          <a:xfrm>
            <a:off x="762000" y="423748"/>
            <a:ext cx="8636100" cy="1776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7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7"/>
          <p:cNvSpPr txBox="1"/>
          <p:nvPr>
            <p:ph idx="12" type="sldNum"/>
          </p:nvPr>
        </p:nvSpPr>
        <p:spPr>
          <a:xfrm>
            <a:off x="8193881" y="6942135"/>
            <a:ext cx="292201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- Title and Body">
  <p:cSld name="Default - Title and Body"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"/>
          <p:cNvSpPr/>
          <p:nvPr/>
        </p:nvSpPr>
        <p:spPr>
          <a:xfrm>
            <a:off x="8193085" y="6942135"/>
            <a:ext cx="304800" cy="271848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96" name="Google Shape;96;p28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8"/>
          <p:cNvSpPr txBox="1"/>
          <p:nvPr>
            <p:ph idx="1" type="body"/>
          </p:nvPr>
        </p:nvSpPr>
        <p:spPr>
          <a:xfrm>
            <a:off x="762000" y="2200274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2">
  <p:cSld name="Title &amp; Bullets copy 2 3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9"/>
          <p:cNvSpPr txBox="1"/>
          <p:nvPr>
            <p:ph type="title"/>
          </p:nvPr>
        </p:nvSpPr>
        <p:spPr>
          <a:xfrm>
            <a:off x="762000" y="423862"/>
            <a:ext cx="8636000" cy="1776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91439" lvl="0" marL="40639" marR="406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9"/>
          <p:cNvSpPr txBox="1"/>
          <p:nvPr>
            <p:ph idx="1" type="body"/>
          </p:nvPr>
        </p:nvSpPr>
        <p:spPr>
          <a:xfrm>
            <a:off x="762000" y="2200275"/>
            <a:ext cx="8636000" cy="5419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40639" rtl="0">
              <a:spcBef>
                <a:spcPts val="700"/>
              </a:spcBef>
              <a:spcAft>
                <a:spcPts val="0"/>
              </a:spcAft>
              <a:buSzPts val="1400"/>
              <a:buFont typeface="Times New Roman"/>
              <a:buChar char="•"/>
              <a:defRPr/>
            </a:lvl1pPr>
            <a:lvl2pPr indent="-317500" lvl="1" marL="914400" marR="40639" rtl="0">
              <a:spcBef>
                <a:spcPts val="6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marR="40639" rtl="0">
              <a:spcBef>
                <a:spcPts val="500"/>
              </a:spcBef>
              <a:spcAft>
                <a:spcPts val="0"/>
              </a:spcAft>
              <a:buSzPts val="1400"/>
              <a:buFont typeface="Times New Roman"/>
              <a:buChar char="•"/>
              <a:defRPr/>
            </a:lvl3pPr>
            <a:lvl4pPr indent="-317500" lvl="3" marL="1828800" marR="40639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marR="40639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9"/>
          <p:cNvSpPr txBox="1"/>
          <p:nvPr>
            <p:ph idx="12" type="sldNum"/>
          </p:nvPr>
        </p:nvSpPr>
        <p:spPr>
          <a:xfrm>
            <a:off x="8193881" y="6942137"/>
            <a:ext cx="292101" cy="29724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- Title and Body">
  <p:cSld name="Default - Title and Body 2">
    <p:bg>
      <p:bgPr>
        <a:solidFill>
          <a:srgbClr val="000000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0"/>
          <p:cNvSpPr/>
          <p:nvPr/>
        </p:nvSpPr>
        <p:spPr>
          <a:xfrm>
            <a:off x="8193085" y="6942135"/>
            <a:ext cx="304801" cy="271848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04" name="Google Shape;104;p30"/>
          <p:cNvSpPr txBox="1"/>
          <p:nvPr>
            <p:ph type="title"/>
          </p:nvPr>
        </p:nvSpPr>
        <p:spPr>
          <a:xfrm>
            <a:off x="762000" y="0"/>
            <a:ext cx="8636000" cy="2624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R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30"/>
          <p:cNvSpPr txBox="1"/>
          <p:nvPr>
            <p:ph idx="1" type="body"/>
          </p:nvPr>
        </p:nvSpPr>
        <p:spPr>
          <a:xfrm>
            <a:off x="762000" y="2200274"/>
            <a:ext cx="8636000" cy="5419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1pPr>
            <a:lvl2pPr indent="-317500" lvl="1" marL="9144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2pPr>
            <a:lvl3pPr indent="-317500" lvl="2" marL="13716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3pPr>
            <a:lvl4pPr indent="-317500" lvl="3" marL="18288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4pPr>
            <a:lvl5pPr indent="-317500" lvl="4" marL="2286000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 Design copy 1">
  <p:cSld name="1_Default Design copy 1">
    <p:bg>
      <p:bgPr>
        <a:solidFill>
          <a:srgbClr val="FFFB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62000" y="0"/>
            <a:ext cx="8636000" cy="2624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91439" lvl="0" marL="40639" marR="406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62000" y="2200275"/>
            <a:ext cx="8636000" cy="5419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40639" rtl="0">
              <a:spcBef>
                <a:spcPts val="700"/>
              </a:spcBef>
              <a:spcAft>
                <a:spcPts val="0"/>
              </a:spcAft>
              <a:buSzPts val="1400"/>
              <a:buFont typeface="Times New Roman"/>
              <a:buChar char="•"/>
              <a:defRPr/>
            </a:lvl1pPr>
            <a:lvl2pPr indent="-317500" lvl="1" marL="914400" marR="40639" rtl="0">
              <a:spcBef>
                <a:spcPts val="6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marR="40639" rtl="0">
              <a:spcBef>
                <a:spcPts val="500"/>
              </a:spcBef>
              <a:spcAft>
                <a:spcPts val="0"/>
              </a:spcAft>
              <a:buSzPts val="1400"/>
              <a:buFont typeface="Times New Roman"/>
              <a:buChar char="•"/>
              <a:defRPr/>
            </a:lvl3pPr>
            <a:lvl4pPr indent="-317500" lvl="3" marL="1828800" marR="40639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marR="40639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193881" y="6942137"/>
            <a:ext cx="292101" cy="29724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3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33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33"/>
          <p:cNvSpPr txBox="1"/>
          <p:nvPr>
            <p:ph idx="12" type="sldNum"/>
          </p:nvPr>
        </p:nvSpPr>
        <p:spPr>
          <a:xfrm>
            <a:off x="8193881" y="6942135"/>
            <a:ext cx="292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4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91438" lvl="0" marL="40638" marR="40638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" name="Google Shape;117;p34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40638" rtl="0">
              <a:spcBef>
                <a:spcPts val="700"/>
              </a:spcBef>
              <a:spcAft>
                <a:spcPts val="0"/>
              </a:spcAft>
              <a:buSzPts val="1400"/>
              <a:buFont typeface="Times New Roman"/>
              <a:buChar char="•"/>
              <a:defRPr/>
            </a:lvl1pPr>
            <a:lvl2pPr indent="-317500" lvl="1" marL="914400" marR="40638" rtl="0">
              <a:spcBef>
                <a:spcPts val="6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marR="40638" rtl="0">
              <a:spcBef>
                <a:spcPts val="500"/>
              </a:spcBef>
              <a:spcAft>
                <a:spcPts val="0"/>
              </a:spcAft>
              <a:buSzPts val="1400"/>
              <a:buFont typeface="Times New Roman"/>
              <a:buChar char="•"/>
              <a:defRPr/>
            </a:lvl3pPr>
            <a:lvl4pPr indent="-317500" lvl="3" marL="1828800" marR="40638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marR="40638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8" name="Google Shape;118;p34"/>
          <p:cNvSpPr txBox="1"/>
          <p:nvPr>
            <p:ph idx="12" type="sldNum"/>
          </p:nvPr>
        </p:nvSpPr>
        <p:spPr>
          <a:xfrm>
            <a:off x="8193881" y="6942137"/>
            <a:ext cx="292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3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5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8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35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Google Shape;122;p35"/>
          <p:cNvSpPr txBox="1"/>
          <p:nvPr>
            <p:ph idx="12" type="sldNum"/>
          </p:nvPr>
        </p:nvSpPr>
        <p:spPr>
          <a:xfrm>
            <a:off x="8193881" y="6942135"/>
            <a:ext cx="2922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2">
  <p:cSld name="Title &amp; Bullets copy 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6"/>
          <p:cNvSpPr txBox="1"/>
          <p:nvPr>
            <p:ph type="title"/>
          </p:nvPr>
        </p:nvSpPr>
        <p:spPr>
          <a:xfrm>
            <a:off x="762000" y="423748"/>
            <a:ext cx="8636100" cy="17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36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36"/>
          <p:cNvSpPr txBox="1"/>
          <p:nvPr>
            <p:ph idx="12" type="sldNum"/>
          </p:nvPr>
        </p:nvSpPr>
        <p:spPr>
          <a:xfrm>
            <a:off x="8193881" y="6942135"/>
            <a:ext cx="292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2">
  <p:cSld name="Title &amp; Bullets copy 2 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 txBox="1"/>
          <p:nvPr>
            <p:ph type="title"/>
          </p:nvPr>
        </p:nvSpPr>
        <p:spPr>
          <a:xfrm>
            <a:off x="762000" y="423862"/>
            <a:ext cx="8636100" cy="17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91438" lvl="0" marL="40638" marR="40638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37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40638" rtl="0">
              <a:spcBef>
                <a:spcPts val="700"/>
              </a:spcBef>
              <a:spcAft>
                <a:spcPts val="0"/>
              </a:spcAft>
              <a:buSzPts val="1400"/>
              <a:buFont typeface="Times New Roman"/>
              <a:buChar char="•"/>
              <a:defRPr/>
            </a:lvl1pPr>
            <a:lvl2pPr indent="-317500" lvl="1" marL="914400" marR="40638" rtl="0">
              <a:spcBef>
                <a:spcPts val="6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marR="40638" rtl="0">
              <a:spcBef>
                <a:spcPts val="500"/>
              </a:spcBef>
              <a:spcAft>
                <a:spcPts val="0"/>
              </a:spcAft>
              <a:buSzPts val="1400"/>
              <a:buFont typeface="Times New Roman"/>
              <a:buChar char="•"/>
              <a:defRPr/>
            </a:lvl3pPr>
            <a:lvl4pPr indent="-317500" lvl="3" marL="1828800" marR="40638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marR="40638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37"/>
          <p:cNvSpPr txBox="1"/>
          <p:nvPr>
            <p:ph idx="12" type="sldNum"/>
          </p:nvPr>
        </p:nvSpPr>
        <p:spPr>
          <a:xfrm>
            <a:off x="8193881" y="6942137"/>
            <a:ext cx="292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1">
  <p:cSld name="Title &amp; Bullets copy 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9"/>
          <p:cNvSpPr txBox="1"/>
          <p:nvPr>
            <p:ph type="title"/>
          </p:nvPr>
        </p:nvSpPr>
        <p:spPr>
          <a:xfrm>
            <a:off x="762000" y="423748"/>
            <a:ext cx="8636100" cy="17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39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5" name="Google Shape;135;p39"/>
          <p:cNvSpPr txBox="1"/>
          <p:nvPr>
            <p:ph idx="12" type="sldNum"/>
          </p:nvPr>
        </p:nvSpPr>
        <p:spPr>
          <a:xfrm>
            <a:off x="8193881" y="6942135"/>
            <a:ext cx="292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0"/>
          <p:cNvSpPr txBox="1"/>
          <p:nvPr>
            <p:ph type="title"/>
          </p:nvPr>
        </p:nvSpPr>
        <p:spPr>
          <a:xfrm>
            <a:off x="914400" y="3048000"/>
            <a:ext cx="83313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40"/>
          <p:cNvSpPr txBox="1"/>
          <p:nvPr>
            <p:ph idx="1" type="body"/>
          </p:nvPr>
        </p:nvSpPr>
        <p:spPr>
          <a:xfrm>
            <a:off x="1828800" y="4572000"/>
            <a:ext cx="65025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1"/>
          <p:cNvSpPr txBox="1"/>
          <p:nvPr>
            <p:ph type="title"/>
          </p:nvPr>
        </p:nvSpPr>
        <p:spPr>
          <a:xfrm>
            <a:off x="304800" y="304800"/>
            <a:ext cx="95505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41"/>
          <p:cNvSpPr txBox="1"/>
          <p:nvPr>
            <p:ph idx="1" type="body"/>
          </p:nvPr>
        </p:nvSpPr>
        <p:spPr>
          <a:xfrm>
            <a:off x="304800" y="1828800"/>
            <a:ext cx="9550500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62000" y="0"/>
            <a:ext cx="8636000" cy="26241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91439" lvl="0" marL="40639" marR="40639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762000" y="2200275"/>
            <a:ext cx="8636000" cy="5419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40639" rtl="0">
              <a:spcBef>
                <a:spcPts val="700"/>
              </a:spcBef>
              <a:spcAft>
                <a:spcPts val="0"/>
              </a:spcAft>
              <a:buSzPts val="1400"/>
              <a:buFont typeface="Times New Roman"/>
              <a:buChar char="•"/>
              <a:defRPr/>
            </a:lvl1pPr>
            <a:lvl2pPr indent="-317500" lvl="1" marL="914400" marR="40639" rtl="0">
              <a:spcBef>
                <a:spcPts val="6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marR="40639" rtl="0">
              <a:spcBef>
                <a:spcPts val="500"/>
              </a:spcBef>
              <a:spcAft>
                <a:spcPts val="0"/>
              </a:spcAft>
              <a:buSzPts val="1400"/>
              <a:buFont typeface="Times New Roman"/>
              <a:buChar char="•"/>
              <a:defRPr/>
            </a:lvl3pPr>
            <a:lvl4pPr indent="-317500" lvl="3" marL="1828800" marR="40639" rtl="0"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marR="40639" rtl="0"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193881" y="6942137"/>
            <a:ext cx="292101" cy="29724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2"/>
          <p:cNvSpPr txBox="1"/>
          <p:nvPr>
            <p:ph type="title"/>
          </p:nvPr>
        </p:nvSpPr>
        <p:spPr>
          <a:xfrm>
            <a:off x="304800" y="304800"/>
            <a:ext cx="95505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4" name="Google Shape;144;p42"/>
          <p:cNvSpPr txBox="1"/>
          <p:nvPr>
            <p:ph idx="1" type="body"/>
          </p:nvPr>
        </p:nvSpPr>
        <p:spPr>
          <a:xfrm>
            <a:off x="304800" y="1828800"/>
            <a:ext cx="4470300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3"/>
          <p:cNvSpPr txBox="1"/>
          <p:nvPr>
            <p:ph idx="1" type="body"/>
          </p:nvPr>
        </p:nvSpPr>
        <p:spPr>
          <a:xfrm>
            <a:off x="304800" y="6705600"/>
            <a:ext cx="9550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">
  <p:cSld name="Title &amp; Bullets copy">
    <p:bg>
      <p:bgPr>
        <a:solidFill>
          <a:srgbClr val="FFFB0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4"/>
          <p:cNvSpPr txBox="1"/>
          <p:nvPr>
            <p:ph type="title"/>
          </p:nvPr>
        </p:nvSpPr>
        <p:spPr>
          <a:xfrm>
            <a:off x="762000" y="423748"/>
            <a:ext cx="8636100" cy="17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44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0" name="Google Shape;150;p44"/>
          <p:cNvSpPr txBox="1"/>
          <p:nvPr>
            <p:ph idx="12" type="sldNum"/>
          </p:nvPr>
        </p:nvSpPr>
        <p:spPr>
          <a:xfrm>
            <a:off x="8193881" y="6942135"/>
            <a:ext cx="292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13">
  <p:cSld name="Title &amp; Bullets copy 13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5"/>
          <p:cNvSpPr txBox="1"/>
          <p:nvPr>
            <p:ph type="title"/>
          </p:nvPr>
        </p:nvSpPr>
        <p:spPr>
          <a:xfrm>
            <a:off x="762000" y="423748"/>
            <a:ext cx="8636100" cy="17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45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4" name="Google Shape;154;p45"/>
          <p:cNvSpPr txBox="1"/>
          <p:nvPr>
            <p:ph idx="12" type="sldNum"/>
          </p:nvPr>
        </p:nvSpPr>
        <p:spPr>
          <a:xfrm>
            <a:off x="8206582" y="6942135"/>
            <a:ext cx="2667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27">
  <p:cSld name="Title &amp; Bullets copy 27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6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46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8" name="Google Shape;158;p46"/>
          <p:cNvSpPr txBox="1"/>
          <p:nvPr>
            <p:ph idx="12" type="sldNum"/>
          </p:nvPr>
        </p:nvSpPr>
        <p:spPr>
          <a:xfrm>
            <a:off x="8206582" y="6942135"/>
            <a:ext cx="2667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52">
  <p:cSld name="Title &amp; Bullets copy 52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7"/>
          <p:cNvSpPr txBox="1"/>
          <p:nvPr>
            <p:ph type="title"/>
          </p:nvPr>
        </p:nvSpPr>
        <p:spPr>
          <a:xfrm>
            <a:off x="762000" y="423748"/>
            <a:ext cx="8636100" cy="17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1" name="Google Shape;161;p47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4064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4064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marR="4064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4064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marR="40640" rtl="0">
              <a:spcBef>
                <a:spcPts val="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" name="Google Shape;162;p47"/>
          <p:cNvSpPr txBox="1"/>
          <p:nvPr>
            <p:ph idx="12" type="sldNum"/>
          </p:nvPr>
        </p:nvSpPr>
        <p:spPr>
          <a:xfrm>
            <a:off x="8206582" y="6942135"/>
            <a:ext cx="2667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15">
  <p:cSld name="Title &amp; Bullets copy 15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8"/>
          <p:cNvSpPr txBox="1"/>
          <p:nvPr>
            <p:ph type="title"/>
          </p:nvPr>
        </p:nvSpPr>
        <p:spPr>
          <a:xfrm>
            <a:off x="762000" y="423748"/>
            <a:ext cx="8636100" cy="17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48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4064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4064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marR="4064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40640" rtl="0"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marR="40640" rtl="0">
              <a:spcBef>
                <a:spcPts val="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" name="Google Shape;166;p48"/>
          <p:cNvSpPr txBox="1"/>
          <p:nvPr>
            <p:ph idx="12" type="sldNum"/>
          </p:nvPr>
        </p:nvSpPr>
        <p:spPr>
          <a:xfrm>
            <a:off x="8206582" y="6942135"/>
            <a:ext cx="2667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copy 26">
  <p:cSld name="Title &amp; Bullets copy 26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9"/>
          <p:cNvSpPr txBox="1"/>
          <p:nvPr>
            <p:ph type="title"/>
          </p:nvPr>
        </p:nvSpPr>
        <p:spPr>
          <a:xfrm>
            <a:off x="762000" y="423748"/>
            <a:ext cx="8636100" cy="17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49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0" name="Google Shape;170;p49"/>
          <p:cNvSpPr txBox="1"/>
          <p:nvPr>
            <p:ph idx="12" type="sldNum"/>
          </p:nvPr>
        </p:nvSpPr>
        <p:spPr>
          <a:xfrm>
            <a:off x="8206582" y="6942135"/>
            <a:ext cx="2667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0"/>
          <p:cNvSpPr txBox="1"/>
          <p:nvPr>
            <p:ph type="title"/>
          </p:nvPr>
        </p:nvSpPr>
        <p:spPr>
          <a:xfrm>
            <a:off x="914400" y="3048000"/>
            <a:ext cx="83313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" name="Google Shape;173;p50"/>
          <p:cNvSpPr txBox="1"/>
          <p:nvPr>
            <p:ph idx="1" type="body"/>
          </p:nvPr>
        </p:nvSpPr>
        <p:spPr>
          <a:xfrm>
            <a:off x="1828800" y="4572000"/>
            <a:ext cx="65025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 2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1"/>
          <p:cNvSpPr txBox="1"/>
          <p:nvPr>
            <p:ph type="title"/>
          </p:nvPr>
        </p:nvSpPr>
        <p:spPr>
          <a:xfrm>
            <a:off x="304800" y="304800"/>
            <a:ext cx="95505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51"/>
          <p:cNvSpPr txBox="1"/>
          <p:nvPr>
            <p:ph idx="1" type="body"/>
          </p:nvPr>
        </p:nvSpPr>
        <p:spPr>
          <a:xfrm>
            <a:off x="304800" y="1828800"/>
            <a:ext cx="9550500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- Blank">
  <p:cSld name="Default - 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 2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2"/>
          <p:cNvSpPr txBox="1"/>
          <p:nvPr>
            <p:ph type="title"/>
          </p:nvPr>
        </p:nvSpPr>
        <p:spPr>
          <a:xfrm>
            <a:off x="304800" y="304800"/>
            <a:ext cx="95505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8900" lv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" name="Google Shape;179;p52"/>
          <p:cNvSpPr txBox="1"/>
          <p:nvPr>
            <p:ph idx="1" type="body"/>
          </p:nvPr>
        </p:nvSpPr>
        <p:spPr>
          <a:xfrm>
            <a:off x="304800" y="1828800"/>
            <a:ext cx="4470300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 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3"/>
          <p:cNvSpPr txBox="1"/>
          <p:nvPr>
            <p:ph idx="1" type="body"/>
          </p:nvPr>
        </p:nvSpPr>
        <p:spPr>
          <a:xfrm>
            <a:off x="304800" y="6705600"/>
            <a:ext cx="95505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28600" lvl="1" marL="914400" rtl="0" algn="ctr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228600" lvl="3" marL="1828800" rtl="0" algn="ctr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4pPr>
            <a:lvl5pPr indent="-228600" lvl="4" marL="2286000" rtl="0" algn="ctr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title"/>
          </p:nvPr>
        </p:nvSpPr>
        <p:spPr>
          <a:xfrm>
            <a:off x="914400" y="3048000"/>
            <a:ext cx="83312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1" type="body"/>
          </p:nvPr>
        </p:nvSpPr>
        <p:spPr>
          <a:xfrm>
            <a:off x="1828800" y="4572000"/>
            <a:ext cx="6502399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304800" y="304800"/>
            <a:ext cx="955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304800" y="1828800"/>
            <a:ext cx="9550400" cy="5791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304800" y="304800"/>
            <a:ext cx="9550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50800" lv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04800" y="1828800"/>
            <a:ext cx="4470399" cy="5791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304800" y="6705600"/>
            <a:ext cx="9550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3" Type="http://schemas.openxmlformats.org/officeDocument/2006/relationships/theme" Target="../theme/theme3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193881" y="6942135"/>
            <a:ext cx="292201" cy="7866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1"/>
          <p:cNvSpPr txBox="1"/>
          <p:nvPr>
            <p:ph type="title"/>
          </p:nvPr>
        </p:nvSpPr>
        <p:spPr>
          <a:xfrm>
            <a:off x="762000" y="0"/>
            <a:ext cx="8636100" cy="26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50800" lvl="0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50800" lvl="1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50800" lvl="2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50800" lvl="3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50800" lvl="4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50800" lvl="5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50800" lvl="6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50800" lvl="7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50800" lvl="8" marL="0" marR="40637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31"/>
          <p:cNvSpPr txBox="1"/>
          <p:nvPr>
            <p:ph idx="1" type="body"/>
          </p:nvPr>
        </p:nvSpPr>
        <p:spPr>
          <a:xfrm>
            <a:off x="762000" y="2200275"/>
            <a:ext cx="8636100" cy="5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indent="-3175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»"/>
              <a:defRPr/>
            </a:lvl5pPr>
            <a:lvl6pPr indent="-3175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31"/>
          <p:cNvSpPr txBox="1"/>
          <p:nvPr>
            <p:ph idx="12" type="sldNum"/>
          </p:nvPr>
        </p:nvSpPr>
        <p:spPr>
          <a:xfrm>
            <a:off x="8193881" y="6942135"/>
            <a:ext cx="292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88900" lvl="0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88900" lvl="2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88900" lvl="3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88900" lvl="4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8900" lvl="5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88900" lvl="6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88900" lvl="7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88900" lvl="8" marL="0" marR="0" rtl="0" algn="l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youtube.com/watch?v=p8rMvHKXWKc" TargetMode="External"/><Relationship Id="rId4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witter.com/mediavoicespod/status/800673364935262208" TargetMode="External"/><Relationship Id="rId4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kk1fz0s63SM" TargetMode="External"/><Relationship Id="rId4" Type="http://schemas.openxmlformats.org/officeDocument/2006/relationships/image" Target="../media/image5.jpg"/><Relationship Id="rId5" Type="http://schemas.openxmlformats.org/officeDocument/2006/relationships/image" Target="../media/image28.png"/><Relationship Id="rId6" Type="http://schemas.openxmlformats.org/officeDocument/2006/relationships/hyperlink" Target="https://onlinejournalismblog.com/2017/06/26/data-journalism-in-broadcast-news-video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udioboom.com/radiorhodes" TargetMode="External"/><Relationship Id="rId4" Type="http://schemas.openxmlformats.org/officeDocument/2006/relationships/hyperlink" Target="http://www.radiolab.org/story/shots-fired-part-1/" TargetMode="External"/><Relationship Id="rId5" Type="http://schemas.openxmlformats.org/officeDocument/2006/relationships/hyperlink" Target="https://onlinejournalismblog.com/2017/07/06/data-journalism-on-radio-audio-and-podcasts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hyperlink" Target="http://poly-graph.co/hiphop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udding.cool/2017/08/screen-direction/" TargetMode="External"/><Relationship Id="rId4" Type="http://schemas.openxmlformats.org/officeDocument/2006/relationships/hyperlink" Target="https://github.com/juliasilge/women-in-film" TargetMode="External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bbc.co.uk/news/resources/idt-79ccb1e7-d390-44c1-8857-cfcb0ade2595" TargetMode="External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theguardian.com/uk/series/reading-the-riots" TargetMode="External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theguardian.com/news/datablog/ng-interactive/2014/sep/11/london-fashion-week-which-colours-are-always-in-style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Relationship Id="rId4" Type="http://schemas.openxmlformats.org/officeDocument/2006/relationships/hyperlink" Target="https://www.thisiscolossal.com/2021/04/owen-phillips-mr-rogers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5" Type="http://schemas.openxmlformats.org/officeDocument/2006/relationships/hyperlink" Target="https://www.boredpanda.com/endagered-animals-pixels-extinction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mirror.co.uk/news/uk-news/singer-best-vocal-range-uk-4323076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tandfonline.com/doi/abs/10.1080/21670811.2014.976412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hyperlink" Target="https://e-space.mmu.ac.uk/629840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hyperlink" Target="https://github.com/paulbradshaw/MED7373-Data-Journalism/tree/master/1basic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icfj.org/sites/default/files/2019-10/2019%20Final%20Report.pdf" TargetMode="External"/><Relationship Id="rId4" Type="http://schemas.openxmlformats.org/officeDocument/2006/relationships/hyperlink" Target="https://newslab.withgoogle.com/assets/docs/data-journalism-in-2017.pdf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tandfonline.com/doi/abs/10.1080/1461670X.2015.1052537?journalCode=rjos20" TargetMode="External"/><Relationship Id="rId4" Type="http://schemas.openxmlformats.org/officeDocument/2006/relationships/hyperlink" Target="https://reporterslab.org/global-fact-checking-up-50-percent/" TargetMode="External"/><Relationship Id="rId5" Type="http://schemas.openxmlformats.org/officeDocument/2006/relationships/image" Target="../media/image7.jpg"/><Relationship Id="rId6" Type="http://schemas.openxmlformats.org/officeDocument/2006/relationships/image" Target="../media/image1.png"/><Relationship Id="rId7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bbc.co.uk/bbctrust/news/press_releases/2016/statistics_impartialit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olicyviz.com/podcast/episode-110-ben-welsh/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4"/>
          <p:cNvSpPr txBox="1"/>
          <p:nvPr/>
        </p:nvSpPr>
        <p:spPr>
          <a:xfrm>
            <a:off x="194000" y="6107625"/>
            <a:ext cx="99660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descr="Data Journalism: An Explication by Cindy Royal, Associate Professor, and Dale Blasingame, Lecturer, of Texas State University. The complete paper with additional videos can be found at https://isojjournal.wordpress.com/2015/04/15/data-journalism-an-explication/. Presented at the International Symposium on Online Journalism in April 2015." id="187" name="Google Shape;187;p54" title="Data Journalism Explic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450" y="122588"/>
            <a:ext cx="9833100" cy="73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3"/>
          <p:cNvSpPr txBox="1"/>
          <p:nvPr/>
        </p:nvSpPr>
        <p:spPr>
          <a:xfrm>
            <a:off x="68500" y="7157675"/>
            <a:ext cx="7448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https://twitter.com/mediavoicespod/status/800673364935262208</a:t>
            </a:r>
            <a:r>
              <a:rPr lang="en-US"/>
              <a:t> </a:t>
            </a:r>
            <a:endParaRPr/>
          </a:p>
        </p:txBody>
      </p:sp>
      <p:pic>
        <p:nvPicPr>
          <p:cNvPr id="245" name="Google Shape;24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652650" cy="69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ve image" id="250" name="Google Shape;2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30599" cy="4743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ve image" id="251" name="Google Shape;25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3050" y="2638825"/>
            <a:ext cx="6356075" cy="3816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ve image" id="252" name="Google Shape;25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3825" y="4520625"/>
            <a:ext cx="4476175" cy="30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BC Yorkshire investigation has found that councils here in Yorkshire - rejected more than 60 thousand applications last year - to provide social care support to the over 65's.&#10;We've found that out of 150 thousand requests made to our councils - over 40 per cent of care requests were rejected." id="257" name="Google Shape;257;p65" title="Councils' Refuse Thousands Of Care Application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643975" cy="4982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ve image" id="258" name="Google Shape;25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2225" y="1304925"/>
            <a:ext cx="5057775" cy="63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65"/>
          <p:cNvSpPr txBox="1"/>
          <p:nvPr/>
        </p:nvSpPr>
        <p:spPr>
          <a:xfrm>
            <a:off x="68500" y="7174800"/>
            <a:ext cx="50337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https://onlinejournalismblog.com/2017/06/26/data-journalism-in-broadcast-news-video/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6"/>
          <p:cNvSpPr txBox="1"/>
          <p:nvPr/>
        </p:nvSpPr>
        <p:spPr>
          <a:xfrm>
            <a:off x="68500" y="6541225"/>
            <a:ext cx="50337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https://audioboom.com/radiorhodes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http://www.radiolab.org/story/shots-fired-part-1/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https://onlinejournalismblog.com/2017/07/06/data-journalism-on-radio-audio-and-podcasts/</a:t>
            </a:r>
            <a:r>
              <a:rPr lang="en-US"/>
              <a:t> </a:t>
            </a:r>
            <a:endParaRPr/>
          </a:p>
        </p:txBody>
      </p:sp>
      <p:pic>
        <p:nvPicPr>
          <p:cNvPr descr="save image" id="265" name="Google Shape;26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87" y="0"/>
            <a:ext cx="10163175" cy="326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ve image" id="266" name="Google Shape;266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8775" y="2774025"/>
            <a:ext cx="5991225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7"/>
          <p:cNvSpPr/>
          <p:nvPr/>
        </p:nvSpPr>
        <p:spPr>
          <a:xfrm>
            <a:off x="-96950" y="1357250"/>
            <a:ext cx="9921900" cy="19584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67"/>
          <p:cNvSpPr/>
          <p:nvPr/>
        </p:nvSpPr>
        <p:spPr>
          <a:xfrm>
            <a:off x="407175" y="1541450"/>
            <a:ext cx="9417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FFFFFF"/>
                </a:solidFill>
              </a:rPr>
              <a:t>What </a:t>
            </a:r>
            <a:r>
              <a:rPr b="1" i="1" lang="en-US" sz="4900">
                <a:solidFill>
                  <a:srgbClr val="FFFFFF"/>
                </a:solidFill>
              </a:rPr>
              <a:t>is</a:t>
            </a:r>
            <a:r>
              <a:rPr b="1" lang="en-US" sz="4900">
                <a:solidFill>
                  <a:srgbClr val="FFFFFF"/>
                </a:solidFill>
              </a:rPr>
              <a:t> data journalism?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8"/>
          <p:cNvSpPr/>
          <p:nvPr/>
        </p:nvSpPr>
        <p:spPr>
          <a:xfrm>
            <a:off x="323825" y="1221525"/>
            <a:ext cx="9552900" cy="3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1A1A1A"/>
                </a:solidFill>
              </a:rPr>
              <a:t>“[A] </a:t>
            </a:r>
            <a:r>
              <a:rPr lang="en-US" sz="3200"/>
              <a:t>data journalism artefact is likely but not necessarily a Web-based journalistic piece that is based on </a:t>
            </a:r>
            <a:r>
              <a:rPr b="1" lang="en-US" sz="3200"/>
              <a:t>data collection and analysis</a:t>
            </a:r>
            <a:r>
              <a:rPr lang="en-US" sz="3200"/>
              <a:t>, in other words it cannot be done without data, </a:t>
            </a:r>
            <a:r>
              <a:rPr b="1" lang="en-US" sz="3200"/>
              <a:t>its essence and core is data</a:t>
            </a:r>
            <a:r>
              <a:rPr lang="en-US" sz="3200"/>
              <a:t>. In addition, </a:t>
            </a:r>
            <a:r>
              <a:rPr b="1" lang="en-US" sz="3200"/>
              <a:t>the main data journalistic approach is quantification</a:t>
            </a:r>
            <a:r>
              <a:rPr lang="en-US" sz="3200"/>
              <a:t>.</a:t>
            </a:r>
            <a:r>
              <a:rPr b="1" i="0" lang="en-US" sz="32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1" i="0" sz="3200" u="none" cap="none" strike="noStrike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78" name="Google Shape;278;p68"/>
          <p:cNvSpPr txBox="1"/>
          <p:nvPr/>
        </p:nvSpPr>
        <p:spPr>
          <a:xfrm>
            <a:off x="194000" y="7018800"/>
            <a:ext cx="9966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A1A1A"/>
                </a:solidFill>
              </a:rPr>
              <a:t>Alla Rybina, </a:t>
            </a:r>
            <a:r>
              <a:rPr i="1" lang="en-US" sz="2000">
                <a:solidFill>
                  <a:srgbClr val="1A1A1A"/>
                </a:solidFill>
              </a:rPr>
              <a:t>Operationalization of Data Journalism</a:t>
            </a:r>
            <a:r>
              <a:rPr lang="en-US" sz="2000">
                <a:solidFill>
                  <a:srgbClr val="1A1A1A"/>
                </a:solidFill>
              </a:rPr>
              <a:t> (DataJ Conf, 2017)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988550"/>
            <a:ext cx="10160001" cy="508578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69"/>
          <p:cNvSpPr txBox="1"/>
          <p:nvPr/>
        </p:nvSpPr>
        <p:spPr>
          <a:xfrm>
            <a:off x="-100" y="6569675"/>
            <a:ext cx="101601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4"/>
              </a:rPr>
              <a:t>http://poly-graph.co/hiphop/</a:t>
            </a:r>
            <a:r>
              <a:rPr lang="en-US" sz="2800"/>
              <a:t> </a:t>
            </a:r>
            <a:endParaRPr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0"/>
          <p:cNvSpPr/>
          <p:nvPr/>
        </p:nvSpPr>
        <p:spPr>
          <a:xfrm>
            <a:off x="73416" y="6880287"/>
            <a:ext cx="34413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-2538" lvl="0" marL="40638" marR="4063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https://pudding.cool/2017/08/screen-direction/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538" lvl="0" marL="40638" marR="4063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https://github.com/juliasilge/women-in-film</a:t>
            </a:r>
            <a:r>
              <a:rPr lang="en-US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0" name="Google Shape;29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375" y="923925"/>
            <a:ext cx="9239250" cy="57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1"/>
          <p:cNvSpPr txBox="1"/>
          <p:nvPr/>
        </p:nvSpPr>
        <p:spPr>
          <a:xfrm>
            <a:off x="-100" y="6569675"/>
            <a:ext cx="101601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3"/>
              </a:rPr>
              <a:t>http://www.bbc.co.uk/news/resources/idt-79ccb1e7-d390-44c1-8857-cfcb0ade2595</a:t>
            </a:r>
            <a:r>
              <a:rPr lang="en-US" sz="2800"/>
              <a:t> </a:t>
            </a:r>
            <a:endParaRPr sz="2800"/>
          </a:p>
        </p:txBody>
      </p:sp>
      <p:pic>
        <p:nvPicPr>
          <p:cNvPr id="296" name="Google Shape;29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81" y="0"/>
            <a:ext cx="9308750" cy="64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2"/>
          <p:cNvSpPr/>
          <p:nvPr/>
        </p:nvSpPr>
        <p:spPr>
          <a:xfrm>
            <a:off x="323825" y="1221525"/>
            <a:ext cx="9552900" cy="3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1A1A1A"/>
                </a:solidFill>
              </a:rPr>
              <a:t>“</a:t>
            </a:r>
            <a:r>
              <a:rPr lang="en-US" sz="3200">
                <a:solidFill>
                  <a:srgbClr val="1A1A1A"/>
                </a:solidFill>
              </a:rPr>
              <a:t>Data journalism is simply, journalism</a:t>
            </a:r>
            <a:r>
              <a:rPr b="1" lang="en-US" sz="3200"/>
              <a:t>. </a:t>
            </a:r>
            <a:endParaRPr b="1" sz="3200"/>
          </a:p>
          <a:p>
            <a:pPr indent="0" lvl="0" marL="0" marR="0" rtl="0" algn="ct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...ultimately, it is just a way of describing </a:t>
            </a:r>
            <a:r>
              <a:rPr b="1" lang="en-US" sz="3200"/>
              <a:t>journalism in the modern world.</a:t>
            </a:r>
            <a:r>
              <a:rPr i="0" lang="en-US" sz="3200" u="none" cap="none" strike="noStrike">
                <a:solidFill>
                  <a:srgbClr val="1A1A1A"/>
                </a:solidFill>
              </a:rPr>
              <a:t>”</a:t>
            </a:r>
            <a:endParaRPr i="0" sz="3200" u="none" cap="none" strike="noStrike">
              <a:solidFill>
                <a:srgbClr val="1A1A1A"/>
              </a:solidFill>
            </a:endParaRPr>
          </a:p>
          <a:p>
            <a:pPr indent="0" lvl="0" marL="0" marR="0" rtl="0" algn="ct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02" name="Google Shape;302;p72"/>
          <p:cNvSpPr txBox="1"/>
          <p:nvPr/>
        </p:nvSpPr>
        <p:spPr>
          <a:xfrm>
            <a:off x="194000" y="7018800"/>
            <a:ext cx="9966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1A1A"/>
                </a:solidFill>
              </a:rPr>
              <a:t>The Bureau of Investigative Journalism, https://www.thebureauinvestigates.com/explainers/what-is-data-journalism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hore leaks front pages" id="192" name="Google Shape;192;p55"/>
          <p:cNvPicPr preferRelativeResize="0"/>
          <p:nvPr/>
        </p:nvPicPr>
        <p:blipFill rotWithShape="1">
          <a:blip r:embed="rId3">
            <a:alphaModFix/>
          </a:blip>
          <a:srcRect b="0" l="0" r="6032" t="0"/>
          <a:stretch/>
        </p:blipFill>
        <p:spPr>
          <a:xfrm>
            <a:off x="0" y="0"/>
            <a:ext cx="10160001" cy="7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243650"/>
            <a:ext cx="10160000" cy="53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55"/>
          <p:cNvSpPr/>
          <p:nvPr/>
        </p:nvSpPr>
        <p:spPr>
          <a:xfrm>
            <a:off x="1190625" y="2848674"/>
            <a:ext cx="8726300" cy="1075402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r">
              <a:lnSpc>
                <a:spcPct val="1138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00">
                <a:solidFill>
                  <a:srgbClr val="FFFFFF"/>
                </a:solidFill>
              </a:rPr>
              <a:t>Data Journalism: </a:t>
            </a:r>
            <a:endParaRPr b="1" sz="7100">
              <a:solidFill>
                <a:srgbClr val="FFFFFF"/>
              </a:solidFill>
            </a:endParaRPr>
          </a:p>
          <a:p>
            <a:pPr indent="0" lvl="0" marL="0" marR="0" rtl="0" algn="r">
              <a:lnSpc>
                <a:spcPct val="11386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100">
                <a:solidFill>
                  <a:srgbClr val="FFFFFF"/>
                </a:solidFill>
              </a:rPr>
              <a:t>What and why</a:t>
            </a:r>
            <a:endParaRPr/>
          </a:p>
        </p:txBody>
      </p:sp>
      <p:sp>
        <p:nvSpPr>
          <p:cNvPr id="195" name="Google Shape;195;p55"/>
          <p:cNvSpPr/>
          <p:nvPr/>
        </p:nvSpPr>
        <p:spPr>
          <a:xfrm>
            <a:off x="1693324" y="6674549"/>
            <a:ext cx="8232400" cy="771607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r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@PaulBradshaw, MED7373 Data Journalism</a:t>
            </a:r>
            <a:endParaRPr b="0" i="0" sz="2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1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MA Data Journalism, Birmingham City University </a:t>
            </a:r>
            <a:r>
              <a:rPr lang="en-US" sz="2200">
                <a:solidFill>
                  <a:srgbClr val="FFFFFF"/>
                </a:solidFill>
              </a:rPr>
              <a:t>#bcujournos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3"/>
          <p:cNvSpPr txBox="1"/>
          <p:nvPr/>
        </p:nvSpPr>
        <p:spPr>
          <a:xfrm>
            <a:off x="-100" y="6569675"/>
            <a:ext cx="101601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3"/>
              </a:rPr>
              <a:t>https://www.theguardian.com/uk/series/reading-the-riots</a:t>
            </a:r>
            <a:r>
              <a:rPr lang="en-US" sz="2800"/>
              <a:t> </a:t>
            </a:r>
            <a:endParaRPr sz="2800"/>
          </a:p>
        </p:txBody>
      </p:sp>
      <p:pic>
        <p:nvPicPr>
          <p:cNvPr descr="save image" id="308" name="Google Shape;30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87" y="0"/>
            <a:ext cx="10163175" cy="58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4"/>
          <p:cNvSpPr txBox="1"/>
          <p:nvPr/>
        </p:nvSpPr>
        <p:spPr>
          <a:xfrm>
            <a:off x="-100" y="6569675"/>
            <a:ext cx="101601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3"/>
              </a:rPr>
              <a:t>http://www.theguardian.com/news/datablog/ng-interactive/2014/sep/11/london-fashion-week-which-colours-are-always-in-style</a:t>
            </a:r>
            <a:r>
              <a:rPr lang="en-US" sz="2800"/>
              <a:t> </a:t>
            </a:r>
            <a:endParaRPr sz="2800"/>
          </a:p>
        </p:txBody>
      </p:sp>
      <p:pic>
        <p:nvPicPr>
          <p:cNvPr id="314" name="Google Shape;31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0" y="0"/>
            <a:ext cx="10160100" cy="1434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788" y="1434363"/>
            <a:ext cx="4733925" cy="49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9713" y="3620275"/>
            <a:ext cx="45624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713" y="0"/>
            <a:ext cx="10285424" cy="81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75"/>
          <p:cNvSpPr txBox="1"/>
          <p:nvPr/>
        </p:nvSpPr>
        <p:spPr>
          <a:xfrm>
            <a:off x="-100" y="7043950"/>
            <a:ext cx="10160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https://www.thisiscolossal.com/2021/04/owen-phillips-mr-rogers/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245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63" y="2563800"/>
            <a:ext cx="5472828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76"/>
          <p:cNvSpPr txBox="1"/>
          <p:nvPr/>
        </p:nvSpPr>
        <p:spPr>
          <a:xfrm>
            <a:off x="5851100" y="7137900"/>
            <a:ext cx="43089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https://www.boredpanda.com/endagered-animals-pixels-extinction/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7"/>
          <p:cNvSpPr txBox="1"/>
          <p:nvPr/>
        </p:nvSpPr>
        <p:spPr>
          <a:xfrm>
            <a:off x="-100" y="6569675"/>
            <a:ext cx="101601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3"/>
              </a:rPr>
              <a:t>http://www.mirror.co.uk/news/uk-news/singer-best-vocal-range-uk-4323076</a:t>
            </a:r>
            <a:r>
              <a:rPr lang="en-US" sz="2800"/>
              <a:t> </a:t>
            </a:r>
            <a:endParaRPr sz="2800"/>
          </a:p>
        </p:txBody>
      </p:sp>
      <p:pic>
        <p:nvPicPr>
          <p:cNvPr id="335" name="Google Shape;33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823" y="1507728"/>
            <a:ext cx="7264368" cy="48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8" y="2"/>
            <a:ext cx="10075599" cy="12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78"/>
          <p:cNvGrpSpPr/>
          <p:nvPr/>
        </p:nvGrpSpPr>
        <p:grpSpPr>
          <a:xfrm>
            <a:off x="1797586" y="1776222"/>
            <a:ext cx="2030980" cy="1449179"/>
            <a:chOff x="4572084" y="1597469"/>
            <a:chExt cx="1827900" cy="2399700"/>
          </a:xfrm>
        </p:grpSpPr>
        <p:sp>
          <p:nvSpPr>
            <p:cNvPr id="342" name="Google Shape;342;p78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3" name="Google Shape;343;p78"/>
            <p:cNvSpPr/>
            <p:nvPr/>
          </p:nvSpPr>
          <p:spPr>
            <a:xfrm flipH="1" rot="10800000">
              <a:off x="4662018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AC1145"/>
            </a:solidFill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4" name="Google Shape;344;p78"/>
            <p:cNvSpPr txBox="1"/>
            <p:nvPr/>
          </p:nvSpPr>
          <p:spPr>
            <a:xfrm>
              <a:off x="4794425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1575" lIns="101575" spcFirstLastPara="1" rIns="101575" wrap="square" tIns="10157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b="1" lang="en-US" sz="4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IDEA</a:t>
              </a:r>
              <a:endParaRPr sz="4100">
                <a:solidFill>
                  <a:srgbClr val="FFFFFF"/>
                </a:solidFill>
              </a:endParaRPr>
            </a:p>
          </p:txBody>
        </p:sp>
      </p:grpSp>
      <p:grpSp>
        <p:nvGrpSpPr>
          <p:cNvPr id="345" name="Google Shape;345;p78"/>
          <p:cNvGrpSpPr/>
          <p:nvPr/>
        </p:nvGrpSpPr>
        <p:grpSpPr>
          <a:xfrm>
            <a:off x="1797586" y="3561642"/>
            <a:ext cx="2030980" cy="1449179"/>
            <a:chOff x="4572084" y="1597469"/>
            <a:chExt cx="1827900" cy="2399700"/>
          </a:xfrm>
        </p:grpSpPr>
        <p:sp>
          <p:nvSpPr>
            <p:cNvPr id="346" name="Google Shape;346;p78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7" name="Google Shape;347;p78"/>
            <p:cNvSpPr/>
            <p:nvPr/>
          </p:nvSpPr>
          <p:spPr>
            <a:xfrm flipH="1" rot="10800000">
              <a:off x="4662018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AC1145"/>
            </a:solidFill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48" name="Google Shape;348;p78"/>
            <p:cNvSpPr txBox="1"/>
            <p:nvPr/>
          </p:nvSpPr>
          <p:spPr>
            <a:xfrm>
              <a:off x="4794425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1575" lIns="101575" spcFirstLastPara="1" rIns="101575" wrap="square" tIns="10157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b="1" lang="en-US" sz="4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4100">
                <a:solidFill>
                  <a:srgbClr val="FFFFFF"/>
                </a:solidFill>
              </a:endParaRPr>
            </a:p>
          </p:txBody>
        </p:sp>
      </p:grpSp>
      <p:grpSp>
        <p:nvGrpSpPr>
          <p:cNvPr id="349" name="Google Shape;349;p78"/>
          <p:cNvGrpSpPr/>
          <p:nvPr/>
        </p:nvGrpSpPr>
        <p:grpSpPr>
          <a:xfrm>
            <a:off x="1797586" y="5347062"/>
            <a:ext cx="2030980" cy="1449179"/>
            <a:chOff x="4572084" y="1597469"/>
            <a:chExt cx="1827900" cy="2399700"/>
          </a:xfrm>
        </p:grpSpPr>
        <p:sp>
          <p:nvSpPr>
            <p:cNvPr id="350" name="Google Shape;350;p78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8"/>
            <p:cNvSpPr/>
            <p:nvPr/>
          </p:nvSpPr>
          <p:spPr>
            <a:xfrm flipH="1" rot="10800000">
              <a:off x="4662018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AC1145"/>
            </a:solidFill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8"/>
            <p:cNvSpPr txBox="1"/>
            <p:nvPr/>
          </p:nvSpPr>
          <p:spPr>
            <a:xfrm>
              <a:off x="4794425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1575" lIns="101575" spcFirstLastPara="1" rIns="101575" wrap="square" tIns="10157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b="1" lang="en-US" sz="3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STORY</a:t>
              </a:r>
              <a:endParaRPr sz="3300">
                <a:solidFill>
                  <a:srgbClr val="FFFFFF"/>
                </a:solidFill>
              </a:endParaRPr>
            </a:p>
          </p:txBody>
        </p:sp>
      </p:grpSp>
      <p:grpSp>
        <p:nvGrpSpPr>
          <p:cNvPr id="353" name="Google Shape;353;p78"/>
          <p:cNvGrpSpPr/>
          <p:nvPr/>
        </p:nvGrpSpPr>
        <p:grpSpPr>
          <a:xfrm>
            <a:off x="5868992" y="3561642"/>
            <a:ext cx="2030980" cy="1449179"/>
            <a:chOff x="4572084" y="1597469"/>
            <a:chExt cx="1827900" cy="2399700"/>
          </a:xfrm>
        </p:grpSpPr>
        <p:sp>
          <p:nvSpPr>
            <p:cNvPr id="354" name="Google Shape;354;p78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5" name="Google Shape;355;p78"/>
            <p:cNvSpPr/>
            <p:nvPr/>
          </p:nvSpPr>
          <p:spPr>
            <a:xfrm flipH="1" rot="10800000">
              <a:off x="4662018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AC1145"/>
            </a:solidFill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6" name="Google Shape;356;p78"/>
            <p:cNvSpPr txBox="1"/>
            <p:nvPr/>
          </p:nvSpPr>
          <p:spPr>
            <a:xfrm>
              <a:off x="4794425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1575" lIns="101575" spcFirstLastPara="1" rIns="101575" wrap="square" tIns="10157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b="1" lang="en-US" sz="4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IDEA</a:t>
              </a:r>
              <a:endParaRPr sz="4100">
                <a:solidFill>
                  <a:srgbClr val="FFFFFF"/>
                </a:solidFill>
              </a:endParaRPr>
            </a:p>
          </p:txBody>
        </p:sp>
      </p:grpSp>
      <p:grpSp>
        <p:nvGrpSpPr>
          <p:cNvPr id="357" name="Google Shape;357;p78"/>
          <p:cNvGrpSpPr/>
          <p:nvPr/>
        </p:nvGrpSpPr>
        <p:grpSpPr>
          <a:xfrm>
            <a:off x="5868992" y="1776222"/>
            <a:ext cx="2030980" cy="1449179"/>
            <a:chOff x="4572084" y="1597469"/>
            <a:chExt cx="1827900" cy="2399700"/>
          </a:xfrm>
        </p:grpSpPr>
        <p:sp>
          <p:nvSpPr>
            <p:cNvPr id="358" name="Google Shape;358;p78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59" name="Google Shape;359;p78"/>
            <p:cNvSpPr/>
            <p:nvPr/>
          </p:nvSpPr>
          <p:spPr>
            <a:xfrm flipH="1" rot="10800000">
              <a:off x="4662018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AC1145"/>
            </a:solidFill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360" name="Google Shape;360;p78"/>
            <p:cNvSpPr txBox="1"/>
            <p:nvPr/>
          </p:nvSpPr>
          <p:spPr>
            <a:xfrm>
              <a:off x="4794425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1575" lIns="101575" spcFirstLastPara="1" rIns="101575" wrap="square" tIns="10157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b="1" lang="en-US" sz="4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</a:t>
              </a:r>
              <a:endParaRPr sz="4100">
                <a:solidFill>
                  <a:srgbClr val="FFFFFF"/>
                </a:solidFill>
              </a:endParaRPr>
            </a:p>
          </p:txBody>
        </p:sp>
      </p:grpSp>
      <p:grpSp>
        <p:nvGrpSpPr>
          <p:cNvPr id="361" name="Google Shape;361;p78"/>
          <p:cNvGrpSpPr/>
          <p:nvPr/>
        </p:nvGrpSpPr>
        <p:grpSpPr>
          <a:xfrm>
            <a:off x="5868992" y="5347062"/>
            <a:ext cx="2030980" cy="1449179"/>
            <a:chOff x="4572084" y="1597469"/>
            <a:chExt cx="1827900" cy="2399700"/>
          </a:xfrm>
        </p:grpSpPr>
        <p:sp>
          <p:nvSpPr>
            <p:cNvPr id="362" name="Google Shape;362;p78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8"/>
            <p:cNvSpPr/>
            <p:nvPr/>
          </p:nvSpPr>
          <p:spPr>
            <a:xfrm flipH="1" rot="10800000">
              <a:off x="4662018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AC1145"/>
            </a:solidFill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8"/>
            <p:cNvSpPr txBox="1"/>
            <p:nvPr/>
          </p:nvSpPr>
          <p:spPr>
            <a:xfrm>
              <a:off x="4794425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1575" lIns="101575" spcFirstLastPara="1" rIns="101575" wrap="square" tIns="10157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800"/>
                </a:spcAft>
                <a:buNone/>
              </a:pPr>
              <a:r>
                <a:rPr b="1" lang="en-US" sz="3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STORY</a:t>
              </a:r>
              <a:endParaRPr sz="33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9"/>
          <p:cNvSpPr/>
          <p:nvPr/>
        </p:nvSpPr>
        <p:spPr>
          <a:xfrm>
            <a:off x="323825" y="2740525"/>
            <a:ext cx="9552900" cy="24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1A1A1A"/>
                </a:solidFill>
              </a:rPr>
              <a:t>“</a:t>
            </a:r>
            <a:r>
              <a:rPr lang="en-US" sz="3200">
                <a:solidFill>
                  <a:srgbClr val="1A1A1A"/>
                </a:solidFill>
              </a:rPr>
              <a:t>We define </a:t>
            </a:r>
            <a:r>
              <a:rPr b="1" lang="en-US" sz="3200">
                <a:solidFill>
                  <a:srgbClr val="1A1A1A"/>
                </a:solidFill>
              </a:rPr>
              <a:t>computational journalism</a:t>
            </a:r>
            <a:r>
              <a:rPr lang="en-US" sz="3200">
                <a:solidFill>
                  <a:srgbClr val="1A1A1A"/>
                </a:solidFill>
              </a:rPr>
              <a:t> as the combination of </a:t>
            </a:r>
            <a:r>
              <a:rPr b="1" lang="en-US" sz="3200">
                <a:solidFill>
                  <a:srgbClr val="1A1A1A"/>
                </a:solidFill>
              </a:rPr>
              <a:t>algorithms, data, and knowledge</a:t>
            </a:r>
            <a:r>
              <a:rPr lang="en-US" sz="3200">
                <a:solidFill>
                  <a:srgbClr val="1A1A1A"/>
                </a:solidFill>
              </a:rPr>
              <a:t> from the social sciences to supplement the </a:t>
            </a:r>
            <a:r>
              <a:rPr b="1" lang="en-US" sz="3200">
                <a:solidFill>
                  <a:srgbClr val="1A1A1A"/>
                </a:solidFill>
              </a:rPr>
              <a:t>accountability function</a:t>
            </a:r>
            <a:r>
              <a:rPr lang="en-US" sz="3200">
                <a:solidFill>
                  <a:srgbClr val="1A1A1A"/>
                </a:solidFill>
              </a:rPr>
              <a:t> of journalism.</a:t>
            </a:r>
            <a:r>
              <a:rPr b="1" i="0" lang="en-US" sz="32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1" i="0" sz="3200" u="none" cap="none" strike="noStrike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70" name="Google Shape;370;p79"/>
          <p:cNvSpPr txBox="1"/>
          <p:nvPr/>
        </p:nvSpPr>
        <p:spPr>
          <a:xfrm>
            <a:off x="194000" y="7018800"/>
            <a:ext cx="9966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1A1A"/>
                </a:solidFill>
              </a:rPr>
              <a:t>James T. Hamilton &amp; Fred Turner (</a:t>
            </a:r>
            <a:r>
              <a:rPr b="1" lang="en-US" sz="1800">
                <a:solidFill>
                  <a:srgbClr val="1A1A1A"/>
                </a:solidFill>
              </a:rPr>
              <a:t>2009</a:t>
            </a:r>
            <a:r>
              <a:rPr lang="en-US" sz="1800">
                <a:solidFill>
                  <a:srgbClr val="1A1A1A"/>
                </a:solidFill>
              </a:rPr>
              <a:t>)</a:t>
            </a:r>
            <a:r>
              <a:rPr lang="en-US" sz="1800">
                <a:solidFill>
                  <a:srgbClr val="1A1A1A"/>
                </a:solidFill>
              </a:rPr>
              <a:t> </a:t>
            </a:r>
            <a:r>
              <a:rPr lang="en-US" sz="1200">
                <a:solidFill>
                  <a:srgbClr val="1A1A1A"/>
                </a:solidFill>
              </a:rPr>
              <a:t>http://web.stanford.edu/~fturner/Hamilton%20Turner%20Acc%20by%20Alg%20Final.pdf</a:t>
            </a:r>
            <a:endParaRPr sz="1200"/>
          </a:p>
        </p:txBody>
      </p:sp>
      <p:sp>
        <p:nvSpPr>
          <p:cNvPr id="371" name="Google Shape;371;p79"/>
          <p:cNvSpPr/>
          <p:nvPr/>
        </p:nvSpPr>
        <p:spPr>
          <a:xfrm>
            <a:off x="95247" y="1541462"/>
            <a:ext cx="9729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B51A00"/>
                </a:solidFill>
              </a:rPr>
              <a:t>‘Computational</a:t>
            </a:r>
            <a:r>
              <a:rPr b="1" lang="en-US" sz="4900">
                <a:solidFill>
                  <a:srgbClr val="B51A00"/>
                </a:solidFill>
              </a:rPr>
              <a:t> journalism’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80" title="Processes"/>
          <p:cNvPicPr preferRelativeResize="0"/>
          <p:nvPr/>
        </p:nvPicPr>
        <p:blipFill rotWithShape="1">
          <a:blip r:embed="rId3">
            <a:alphaModFix/>
          </a:blip>
          <a:srcRect b="0" l="0" r="1671" t="7638"/>
          <a:stretch/>
        </p:blipFill>
        <p:spPr>
          <a:xfrm>
            <a:off x="2044900" y="0"/>
            <a:ext cx="6008750" cy="2248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77" name="Google Shape;377;p80"/>
          <p:cNvSpPr/>
          <p:nvPr/>
        </p:nvSpPr>
        <p:spPr>
          <a:xfrm>
            <a:off x="323825" y="1932875"/>
            <a:ext cx="9552900" cy="3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1A1A1A"/>
                </a:solidFill>
              </a:rPr>
              <a:t>“</a:t>
            </a:r>
            <a:r>
              <a:rPr lang="en-US" sz="3200">
                <a:solidFill>
                  <a:srgbClr val="1A1A1A"/>
                </a:solidFill>
              </a:rPr>
              <a:t>I define Computational Journalism as the </a:t>
            </a:r>
            <a:r>
              <a:rPr b="1" lang="en-US" sz="3200">
                <a:solidFill>
                  <a:srgbClr val="1A1A1A"/>
                </a:solidFill>
              </a:rPr>
              <a:t>application of computing to the activities of journalism</a:t>
            </a:r>
            <a:r>
              <a:rPr lang="en-US" sz="3200">
                <a:solidFill>
                  <a:srgbClr val="1A1A1A"/>
                </a:solidFill>
              </a:rPr>
              <a:t> including information gathering,</a:t>
            </a:r>
            <a:br>
              <a:rPr lang="en-US" sz="3200">
                <a:solidFill>
                  <a:srgbClr val="1A1A1A"/>
                </a:solidFill>
              </a:rPr>
            </a:br>
            <a:r>
              <a:rPr lang="en-US" sz="3200">
                <a:solidFill>
                  <a:srgbClr val="1A1A1A"/>
                </a:solidFill>
              </a:rPr>
              <a:t>organization and sensemaking, communication and presentation, and dissemination and public interaction with news information, all while</a:t>
            </a:r>
            <a:br>
              <a:rPr lang="en-US" sz="3200">
                <a:solidFill>
                  <a:srgbClr val="1A1A1A"/>
                </a:solidFill>
              </a:rPr>
            </a:br>
            <a:r>
              <a:rPr b="1" lang="en-US" sz="3200">
                <a:solidFill>
                  <a:srgbClr val="1A1A1A"/>
                </a:solidFill>
              </a:rPr>
              <a:t>upholding values of journalism</a:t>
            </a:r>
            <a:r>
              <a:rPr lang="en-US" sz="3200">
                <a:solidFill>
                  <a:srgbClr val="1A1A1A"/>
                </a:solidFill>
              </a:rPr>
              <a:t> such as balance, accuracy, and objectivity</a:t>
            </a:r>
            <a:r>
              <a:rPr lang="en-US" sz="3200">
                <a:solidFill>
                  <a:srgbClr val="1A1A1A"/>
                </a:solidFill>
              </a:rPr>
              <a:t>.</a:t>
            </a:r>
            <a:r>
              <a:rPr b="1" i="0" lang="en-US" sz="32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1" i="0" sz="3200" u="none" cap="none" strike="noStrike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78" name="Google Shape;378;p80"/>
          <p:cNvSpPr txBox="1"/>
          <p:nvPr/>
        </p:nvSpPr>
        <p:spPr>
          <a:xfrm>
            <a:off x="194000" y="7018800"/>
            <a:ext cx="9966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1A1A"/>
                </a:solidFill>
              </a:rPr>
              <a:t>Nikolas Diakopoulos</a:t>
            </a:r>
            <a:r>
              <a:rPr lang="en-US" sz="1800">
                <a:solidFill>
                  <a:srgbClr val="1A1A1A"/>
                </a:solidFill>
              </a:rPr>
              <a:t> (</a:t>
            </a:r>
            <a:r>
              <a:rPr b="1" lang="en-US" sz="1800">
                <a:solidFill>
                  <a:srgbClr val="1A1A1A"/>
                </a:solidFill>
              </a:rPr>
              <a:t>2010</a:t>
            </a:r>
            <a:r>
              <a:rPr lang="en-US" sz="1800">
                <a:solidFill>
                  <a:srgbClr val="1A1A1A"/>
                </a:solidFill>
              </a:rPr>
              <a:t>) </a:t>
            </a:r>
            <a:r>
              <a:rPr lang="en-US" sz="1200">
                <a:solidFill>
                  <a:srgbClr val="1A1A1A"/>
                </a:solidFill>
              </a:rPr>
              <a:t>http://www.nickdiakopoulos.com/2011/04/22/a-functional-roadmap-for-innovation-in-computational-journalism/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81"/>
          <p:cNvPicPr preferRelativeResize="0"/>
          <p:nvPr/>
        </p:nvPicPr>
        <p:blipFill rotWithShape="1">
          <a:blip r:embed="rId3">
            <a:alphaModFix/>
          </a:blip>
          <a:srcRect b="28579" l="32363" r="24741" t="25315"/>
          <a:stretch/>
        </p:blipFill>
        <p:spPr>
          <a:xfrm>
            <a:off x="353462" y="0"/>
            <a:ext cx="9453076" cy="7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2"/>
          <p:cNvSpPr/>
          <p:nvPr/>
        </p:nvSpPr>
        <p:spPr>
          <a:xfrm>
            <a:off x="323825" y="2740525"/>
            <a:ext cx="9552900" cy="3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431800" lvl="0" marL="457200" marR="0" rtl="0" algn="l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00"/>
              <a:buAutoNum type="arabicPeriod"/>
            </a:pPr>
            <a:r>
              <a:rPr lang="en-US" sz="3200">
                <a:solidFill>
                  <a:srgbClr val="1A1A1A"/>
                </a:solidFill>
              </a:rPr>
              <a:t>Journalism of occurrences (events, oral evidence) - traditional journalism</a:t>
            </a:r>
            <a:endParaRPr sz="3200">
              <a:solidFill>
                <a:srgbClr val="1A1A1A"/>
              </a:solidFill>
            </a:endParaRPr>
          </a:p>
          <a:p>
            <a:pPr indent="-431800" lvl="0" marL="457200" marR="0" rtl="0" algn="l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00"/>
              <a:buAutoNum type="arabicPeriod"/>
            </a:pPr>
            <a:r>
              <a:rPr lang="en-US" sz="3200">
                <a:solidFill>
                  <a:srgbClr val="1A1A1A"/>
                </a:solidFill>
              </a:rPr>
              <a:t>Journalism of social science (context via statistics) - data journalism</a:t>
            </a:r>
            <a:endParaRPr sz="3200">
              <a:solidFill>
                <a:srgbClr val="1A1A1A"/>
              </a:solidFill>
            </a:endParaRPr>
          </a:p>
          <a:p>
            <a:pPr indent="-431800" lvl="0" marL="457200" marR="0" rtl="0" algn="l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200"/>
              <a:buAutoNum type="arabicPeriod"/>
            </a:pPr>
            <a:r>
              <a:rPr lang="en-US" sz="3200">
                <a:solidFill>
                  <a:srgbClr val="1A1A1A"/>
                </a:solidFill>
              </a:rPr>
              <a:t>Computational journalism (context via computable 'events') - automated/robot </a:t>
            </a:r>
            <a:endParaRPr sz="3200">
              <a:solidFill>
                <a:srgbClr val="1A1A1A"/>
              </a:solidFill>
            </a:endParaRPr>
          </a:p>
        </p:txBody>
      </p:sp>
      <p:sp>
        <p:nvSpPr>
          <p:cNvPr id="389" name="Google Shape;389;p82"/>
          <p:cNvSpPr txBox="1"/>
          <p:nvPr/>
        </p:nvSpPr>
        <p:spPr>
          <a:xfrm>
            <a:off x="194000" y="7018800"/>
            <a:ext cx="9966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1A1A"/>
                </a:solidFill>
              </a:rPr>
              <a:t>Chris Anderson</a:t>
            </a:r>
            <a:r>
              <a:rPr lang="en-US" sz="1800">
                <a:solidFill>
                  <a:srgbClr val="1A1A1A"/>
                </a:solidFill>
              </a:rPr>
              <a:t> (</a:t>
            </a:r>
            <a:r>
              <a:rPr b="1" lang="en-US" sz="1800">
                <a:solidFill>
                  <a:srgbClr val="1A1A1A"/>
                </a:solidFill>
              </a:rPr>
              <a:t>2018</a:t>
            </a:r>
            <a:r>
              <a:rPr lang="en-US" sz="1800">
                <a:solidFill>
                  <a:srgbClr val="1A1A1A"/>
                </a:solidFill>
              </a:rPr>
              <a:t>) </a:t>
            </a:r>
            <a:endParaRPr sz="1800">
              <a:solidFill>
                <a:srgbClr val="1A1A1A"/>
              </a:solidFill>
            </a:endParaRPr>
          </a:p>
          <a:p>
            <a:pPr indent="0" lvl="0" marL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A1A1A"/>
                </a:solidFill>
              </a:rPr>
              <a:t>Apostles of Certainty</a:t>
            </a:r>
            <a:endParaRPr sz="12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</p:txBody>
      </p:sp>
      <p:sp>
        <p:nvSpPr>
          <p:cNvPr id="390" name="Google Shape;390;p82"/>
          <p:cNvSpPr/>
          <p:nvPr/>
        </p:nvSpPr>
        <p:spPr>
          <a:xfrm>
            <a:off x="215047" y="479787"/>
            <a:ext cx="9729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B51A00"/>
                </a:solidFill>
              </a:rPr>
              <a:t>Anderson’s</a:t>
            </a:r>
            <a:r>
              <a:rPr b="1" lang="en-US" sz="4900">
                <a:solidFill>
                  <a:srgbClr val="B51A00"/>
                </a:solidFill>
              </a:rPr>
              <a:t> typology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6"/>
          <p:cNvSpPr/>
          <p:nvPr/>
        </p:nvSpPr>
        <p:spPr>
          <a:xfrm>
            <a:off x="180975" y="3860801"/>
            <a:ext cx="9613800" cy="28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79713" lvl="0" marL="109401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rgbClr val="565656"/>
                </a:solidFill>
              </a:rPr>
              <a:t>The industry and data</a:t>
            </a:r>
            <a:endParaRPr sz="4000">
              <a:solidFill>
                <a:srgbClr val="565656"/>
              </a:solidFill>
            </a:endParaRPr>
          </a:p>
          <a:p>
            <a:pPr indent="-979713" lvl="0" marL="109401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rgbClr val="565656"/>
                </a:solidFill>
              </a:rPr>
              <a:t>‘Seeing’ data in a quantified society</a:t>
            </a:r>
            <a:endParaRPr sz="4000">
              <a:solidFill>
                <a:srgbClr val="565656"/>
              </a:solidFill>
            </a:endParaRPr>
          </a:p>
          <a:p>
            <a:pPr indent="-979713" lvl="0" marL="109401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rgbClr val="565656"/>
                </a:solidFill>
              </a:rPr>
              <a:t>Contested definitions and how they can help us</a:t>
            </a:r>
            <a:endParaRPr sz="4000">
              <a:solidFill>
                <a:srgbClr val="565656"/>
              </a:solidFill>
            </a:endParaRPr>
          </a:p>
        </p:txBody>
      </p:sp>
      <p:sp>
        <p:nvSpPr>
          <p:cNvPr id="201" name="Google Shape;201;p56"/>
          <p:cNvSpPr/>
          <p:nvPr/>
        </p:nvSpPr>
        <p:spPr>
          <a:xfrm>
            <a:off x="95247" y="1541462"/>
            <a:ext cx="9729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00" u="none" cap="none" strike="noStrike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rPr>
              <a:t>Key points: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83"/>
          <p:cNvSpPr/>
          <p:nvPr/>
        </p:nvSpPr>
        <p:spPr>
          <a:xfrm>
            <a:off x="323825" y="2785100"/>
            <a:ext cx="9552900" cy="3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A1A1A"/>
                </a:solidFill>
              </a:rPr>
              <a:t>“Algorithmic processes that convert data into narrative news texts with limited to no human intervention beyond the initial programming”</a:t>
            </a:r>
            <a:r>
              <a:rPr b="1" lang="en-US" sz="3200">
                <a:solidFill>
                  <a:srgbClr val="1A1A1A"/>
                </a:solidFill>
              </a:rPr>
              <a:t>”</a:t>
            </a:r>
            <a:endParaRPr b="1" sz="3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A1A1A"/>
                </a:solidFill>
              </a:rPr>
              <a:t>“The broadening reliance on algorithms to generate news automatically</a:t>
            </a:r>
            <a:r>
              <a:rPr b="1" lang="en-US" sz="3200">
                <a:solidFill>
                  <a:srgbClr val="1A1A1A"/>
                </a:solidFill>
              </a:rPr>
              <a:t>”</a:t>
            </a:r>
            <a:endParaRPr b="1" sz="3200">
              <a:solidFill>
                <a:srgbClr val="1A1A1A"/>
              </a:solidFill>
            </a:endParaRPr>
          </a:p>
        </p:txBody>
      </p:sp>
      <p:sp>
        <p:nvSpPr>
          <p:cNvPr id="396" name="Google Shape;396;p83"/>
          <p:cNvSpPr txBox="1"/>
          <p:nvPr/>
        </p:nvSpPr>
        <p:spPr>
          <a:xfrm>
            <a:off x="194000" y="7018800"/>
            <a:ext cx="9966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1A1A"/>
                </a:solidFill>
              </a:rPr>
              <a:t>Matt Carlson (2014) / Tal Montal and Zvi Reich (2016)</a:t>
            </a:r>
            <a:r>
              <a:rPr lang="en-US" sz="1800">
                <a:solidFill>
                  <a:srgbClr val="1A1A1A"/>
                </a:solidFill>
              </a:rPr>
              <a:t> </a:t>
            </a:r>
            <a:endParaRPr sz="1800">
              <a:solidFill>
                <a:srgbClr val="1A1A1A"/>
              </a:solidFill>
            </a:endParaRPr>
          </a:p>
          <a:p>
            <a:pPr indent="0" lvl="0" marL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3"/>
              </a:rPr>
              <a:t>http://www.tandfonline.com/doi/abs/10.1080/21670811.2014.976412</a:t>
            </a:r>
            <a:r>
              <a:rPr lang="en-US" sz="1200">
                <a:solidFill>
                  <a:srgbClr val="1A1A1A"/>
                </a:solidFill>
              </a:rPr>
              <a:t> http://www.tandfonline.com/doi/full/10.1080/21670811.2016.1209083</a:t>
            </a:r>
            <a:endParaRPr sz="1200"/>
          </a:p>
        </p:txBody>
      </p:sp>
      <p:sp>
        <p:nvSpPr>
          <p:cNvPr id="397" name="Google Shape;397;p83"/>
          <p:cNvSpPr/>
          <p:nvPr/>
        </p:nvSpPr>
        <p:spPr>
          <a:xfrm>
            <a:off x="95247" y="1541462"/>
            <a:ext cx="9729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B51A00"/>
                </a:solidFill>
              </a:rPr>
              <a:t>‘Robot journalism’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84"/>
          <p:cNvSpPr/>
          <p:nvPr/>
        </p:nvSpPr>
        <p:spPr>
          <a:xfrm>
            <a:off x="323825" y="2785100"/>
            <a:ext cx="9552900" cy="23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1A1A1A"/>
                </a:solidFill>
              </a:rPr>
              <a:t>“</a:t>
            </a:r>
            <a:r>
              <a:rPr lang="en-US" sz="3200">
                <a:solidFill>
                  <a:srgbClr val="1A1A1A"/>
                </a:solidFill>
              </a:rPr>
              <a:t>This is all about “automation” — reducing human effort … But [it also] incorporates many</a:t>
            </a:r>
            <a:endParaRPr sz="3200">
              <a:solidFill>
                <a:srgbClr val="1A1A1A"/>
              </a:solidFill>
            </a:endParaRPr>
          </a:p>
          <a:p>
            <a:pPr indent="0" lvl="0" marL="0" marR="0" rtl="0" algn="ct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>
                <a:solidFill>
                  <a:srgbClr val="1A1A1A"/>
                </a:solidFill>
              </a:rPr>
              <a:t>forms of … “artificial intelligence,” or “cognitive technologies.”</a:t>
            </a:r>
            <a:r>
              <a:rPr b="1" i="0" lang="en-US" sz="3200" u="none" cap="none" strike="noStrike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1" i="0" sz="3200" u="none" cap="none" strike="noStrike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03" name="Google Shape;403;p84"/>
          <p:cNvSpPr txBox="1"/>
          <p:nvPr/>
        </p:nvSpPr>
        <p:spPr>
          <a:xfrm>
            <a:off x="194000" y="7018800"/>
            <a:ext cx="9966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1A1A"/>
                </a:solidFill>
              </a:rPr>
              <a:t>Francesco Marconi, Alex Siegman and Machine Journalist (2017) </a:t>
            </a:r>
            <a:r>
              <a:rPr lang="en-US" sz="1200">
                <a:solidFill>
                  <a:srgbClr val="1A1A1A"/>
                </a:solidFill>
              </a:rPr>
              <a:t>https://insights.ap.org/uploads/images/the-future-of-augmented-journalism_ap-report.pdf</a:t>
            </a:r>
            <a:endParaRPr sz="1200"/>
          </a:p>
        </p:txBody>
      </p:sp>
      <p:sp>
        <p:nvSpPr>
          <p:cNvPr id="404" name="Google Shape;404;p84"/>
          <p:cNvSpPr/>
          <p:nvPr/>
        </p:nvSpPr>
        <p:spPr>
          <a:xfrm>
            <a:off x="95247" y="1541462"/>
            <a:ext cx="9729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B51A00"/>
                </a:solidFill>
              </a:rPr>
              <a:t>‘Augmented journalism’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85"/>
          <p:cNvSpPr txBox="1"/>
          <p:nvPr/>
        </p:nvSpPr>
        <p:spPr>
          <a:xfrm>
            <a:off x="194000" y="7018800"/>
            <a:ext cx="9966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A1A1A"/>
                </a:solidFill>
              </a:rPr>
              <a:t>Paul Bradshaw</a:t>
            </a:r>
            <a:r>
              <a:rPr lang="en-US" sz="1800">
                <a:solidFill>
                  <a:srgbClr val="1A1A1A"/>
                </a:solidFill>
              </a:rPr>
              <a:t>, </a:t>
            </a:r>
            <a:r>
              <a:rPr i="1" lang="en-US" sz="1800">
                <a:solidFill>
                  <a:srgbClr val="1A1A1A"/>
                </a:solidFill>
              </a:rPr>
              <a:t>Data Journalism Handbook</a:t>
            </a:r>
            <a:r>
              <a:rPr lang="en-US" sz="1800">
                <a:solidFill>
                  <a:srgbClr val="1A1A1A"/>
                </a:solidFill>
              </a:rPr>
              <a:t> http://datajournalismhandbook.org/1.0/en/introduction_0.html</a:t>
            </a:r>
            <a:endParaRPr sz="1800"/>
          </a:p>
        </p:txBody>
      </p:sp>
      <p:pic>
        <p:nvPicPr>
          <p:cNvPr id="410" name="Google Shape;410;p85"/>
          <p:cNvPicPr preferRelativeResize="0"/>
          <p:nvPr/>
        </p:nvPicPr>
        <p:blipFill rotWithShape="1">
          <a:blip r:embed="rId3">
            <a:alphaModFix/>
          </a:blip>
          <a:srcRect b="12694" l="0" r="20306" t="0"/>
          <a:stretch/>
        </p:blipFill>
        <p:spPr>
          <a:xfrm>
            <a:off x="0" y="0"/>
            <a:ext cx="10160000" cy="55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6"/>
          <p:cNvSpPr/>
          <p:nvPr/>
        </p:nvSpPr>
        <p:spPr>
          <a:xfrm>
            <a:off x="323825" y="1221525"/>
            <a:ext cx="9552900" cy="3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A1A1A"/>
                </a:solidFill>
              </a:rPr>
              <a:t>The ability to generate </a:t>
            </a:r>
            <a:r>
              <a:rPr b="1" lang="en-US" sz="3200">
                <a:solidFill>
                  <a:srgbClr val="1A1A1A"/>
                </a:solidFill>
              </a:rPr>
              <a:t>newsworthy</a:t>
            </a:r>
            <a:r>
              <a:rPr lang="en-US" sz="3200">
                <a:solidFill>
                  <a:srgbClr val="1A1A1A"/>
                </a:solidFill>
              </a:rPr>
              <a:t> story ideas for a particular </a:t>
            </a:r>
            <a:r>
              <a:rPr b="1" lang="en-US" sz="3200">
                <a:solidFill>
                  <a:srgbClr val="1A1A1A"/>
                </a:solidFill>
              </a:rPr>
              <a:t>audience</a:t>
            </a:r>
            <a:r>
              <a:rPr lang="en-US" sz="3200">
                <a:solidFill>
                  <a:srgbClr val="1A1A1A"/>
                </a:solidFill>
              </a:rPr>
              <a:t>; </a:t>
            </a:r>
            <a:endParaRPr sz="3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A1A1A"/>
                </a:solidFill>
              </a:rPr>
              <a:t>to </a:t>
            </a:r>
            <a:r>
              <a:rPr b="1" lang="en-US" sz="3200">
                <a:solidFill>
                  <a:srgbClr val="1A1A1A"/>
                </a:solidFill>
              </a:rPr>
              <a:t>obtain, clean, contextualise</a:t>
            </a:r>
            <a:r>
              <a:rPr lang="en-US" sz="3200">
                <a:solidFill>
                  <a:srgbClr val="1A1A1A"/>
                </a:solidFill>
              </a:rPr>
              <a:t> (e.g. statistically) and </a:t>
            </a:r>
            <a:r>
              <a:rPr b="1" lang="en-US" sz="3200">
                <a:solidFill>
                  <a:srgbClr val="1A1A1A"/>
                </a:solidFill>
              </a:rPr>
              <a:t>analyse</a:t>
            </a:r>
            <a:r>
              <a:rPr lang="en-US" sz="3200">
                <a:solidFill>
                  <a:srgbClr val="1A1A1A"/>
                </a:solidFill>
              </a:rPr>
              <a:t> relevant data in order to </a:t>
            </a:r>
            <a:r>
              <a:rPr b="1" lang="en-US" sz="3200">
                <a:solidFill>
                  <a:srgbClr val="1A1A1A"/>
                </a:solidFill>
              </a:rPr>
              <a:t>find</a:t>
            </a:r>
            <a:r>
              <a:rPr lang="en-US" sz="3200">
                <a:solidFill>
                  <a:srgbClr val="1A1A1A"/>
                </a:solidFill>
              </a:rPr>
              <a:t> that story; </a:t>
            </a:r>
            <a:endParaRPr sz="3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A1A1A"/>
                </a:solidFill>
              </a:rPr>
              <a:t>and </a:t>
            </a:r>
            <a:r>
              <a:rPr b="1" lang="en-US" sz="3200">
                <a:solidFill>
                  <a:srgbClr val="1A1A1A"/>
                </a:solidFill>
              </a:rPr>
              <a:t>communicate</a:t>
            </a:r>
            <a:r>
              <a:rPr lang="en-US" sz="3200">
                <a:solidFill>
                  <a:srgbClr val="1A1A1A"/>
                </a:solidFill>
              </a:rPr>
              <a:t> that story effectively, </a:t>
            </a:r>
            <a:r>
              <a:rPr b="1" lang="en-US" sz="3200">
                <a:solidFill>
                  <a:srgbClr val="1A1A1A"/>
                </a:solidFill>
              </a:rPr>
              <a:t>ethically</a:t>
            </a:r>
            <a:r>
              <a:rPr lang="en-US" sz="3200">
                <a:solidFill>
                  <a:srgbClr val="1A1A1A"/>
                </a:solidFill>
              </a:rPr>
              <a:t> and </a:t>
            </a:r>
            <a:r>
              <a:rPr b="1" lang="en-US" sz="3200">
                <a:solidFill>
                  <a:srgbClr val="1A1A1A"/>
                </a:solidFill>
              </a:rPr>
              <a:t>accurately</a:t>
            </a:r>
            <a:r>
              <a:rPr lang="en-US" sz="3200">
                <a:solidFill>
                  <a:srgbClr val="1A1A1A"/>
                </a:solidFill>
              </a:rPr>
              <a:t> (e.g. indicating uncertainty or important context) for the target audience</a:t>
            </a:r>
            <a:endParaRPr sz="2000"/>
          </a:p>
        </p:txBody>
      </p:sp>
      <p:sp>
        <p:nvSpPr>
          <p:cNvPr id="416" name="Google Shape;416;p86"/>
          <p:cNvSpPr txBox="1"/>
          <p:nvPr/>
        </p:nvSpPr>
        <p:spPr>
          <a:xfrm>
            <a:off x="194000" y="7018800"/>
            <a:ext cx="9966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A1A1A"/>
                </a:solidFill>
              </a:rPr>
              <a:t>Paul Bradshaw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457200"/>
            <a:ext cx="10007600" cy="628481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87"/>
          <p:cNvSpPr txBox="1"/>
          <p:nvPr/>
        </p:nvSpPr>
        <p:spPr>
          <a:xfrm>
            <a:off x="7160000" y="7219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https://e-space.mmu.ac.uk/629840/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8"/>
          <p:cNvSpPr/>
          <p:nvPr/>
        </p:nvSpPr>
        <p:spPr>
          <a:xfrm>
            <a:off x="180975" y="2594225"/>
            <a:ext cx="9613800" cy="41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79713" lvl="0" marL="109401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rgbClr val="565656"/>
                </a:solidFill>
              </a:rPr>
              <a:t>Data journalism is lots of things - but few people can do them all</a:t>
            </a:r>
            <a:endParaRPr sz="4000">
              <a:solidFill>
                <a:srgbClr val="565656"/>
              </a:solidFill>
            </a:endParaRPr>
          </a:p>
          <a:p>
            <a:pPr indent="-979713" lvl="0" marL="109401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rgbClr val="565656"/>
                </a:solidFill>
              </a:rPr>
              <a:t>Look for data journalism ideas in anything that’s quantifiable</a:t>
            </a:r>
            <a:endParaRPr sz="4000">
              <a:solidFill>
                <a:srgbClr val="565656"/>
              </a:solidFill>
            </a:endParaRPr>
          </a:p>
          <a:p>
            <a:pPr indent="-979713" lvl="0" marL="1094013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65656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rgbClr val="565656"/>
                </a:solidFill>
              </a:rPr>
              <a:t>Be critical: how does automation, augmentation and quantification shape our work?</a:t>
            </a:r>
            <a:endParaRPr sz="4000">
              <a:solidFill>
                <a:srgbClr val="565656"/>
              </a:solidFill>
            </a:endParaRPr>
          </a:p>
        </p:txBody>
      </p:sp>
      <p:sp>
        <p:nvSpPr>
          <p:cNvPr id="428" name="Google Shape;428;p88"/>
          <p:cNvSpPr/>
          <p:nvPr/>
        </p:nvSpPr>
        <p:spPr>
          <a:xfrm>
            <a:off x="95247" y="779462"/>
            <a:ext cx="9729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B51A00"/>
                </a:solidFill>
              </a:rPr>
              <a:t>Takeaways</a:t>
            </a:r>
            <a:r>
              <a:rPr b="1" i="0" lang="en-US" sz="4900" u="none" cap="none" strike="noStrike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89"/>
          <p:cNvSpPr/>
          <p:nvPr/>
        </p:nvSpPr>
        <p:spPr>
          <a:xfrm>
            <a:off x="-96950" y="0"/>
            <a:ext cx="10388100" cy="62673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89"/>
          <p:cNvSpPr/>
          <p:nvPr/>
        </p:nvSpPr>
        <p:spPr>
          <a:xfrm>
            <a:off x="407175" y="5360025"/>
            <a:ext cx="9417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FFFFFF"/>
                </a:solidFill>
              </a:rPr>
              <a:t>Now</a:t>
            </a:r>
            <a:r>
              <a:rPr b="1" lang="en-US" sz="4900">
                <a:solidFill>
                  <a:srgbClr val="FFFFFF"/>
                </a:solidFill>
              </a:rPr>
              <a:t>, let’s do something.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750"/>
            <a:ext cx="10160000" cy="4607087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90"/>
          <p:cNvSpPr/>
          <p:nvPr/>
        </p:nvSpPr>
        <p:spPr>
          <a:xfrm>
            <a:off x="-96950" y="5175825"/>
            <a:ext cx="5490900" cy="10914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90"/>
          <p:cNvSpPr/>
          <p:nvPr/>
        </p:nvSpPr>
        <p:spPr>
          <a:xfrm>
            <a:off x="407175" y="5360025"/>
            <a:ext cx="9417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>
                <a:solidFill>
                  <a:srgbClr val="FFFFFF"/>
                </a:solidFill>
              </a:rPr>
              <a:t>“Fork this repo”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2" name="Google Shape;442;p90"/>
          <p:cNvSpPr txBox="1"/>
          <p:nvPr/>
        </p:nvSpPr>
        <p:spPr>
          <a:xfrm>
            <a:off x="0" y="6686650"/>
            <a:ext cx="96924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4"/>
              </a:rPr>
              <a:t>https://github.com/paulbradshaw/MED7373-Data-Journalism/tree/master/1basics</a:t>
            </a:r>
            <a:r>
              <a:rPr lang="en-US" sz="2800"/>
              <a:t> </a:t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7"/>
          <p:cNvSpPr txBox="1"/>
          <p:nvPr/>
        </p:nvSpPr>
        <p:spPr>
          <a:xfrm>
            <a:off x="68500" y="7157675"/>
            <a:ext cx="7448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https://www.icfj.org/sites/default/files/2019-10/2019%20Final%20Report.pdf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https://newslab.withgoogle.com/assets/docs/data-journalism-in-2017.pdf</a:t>
            </a:r>
            <a:r>
              <a:rPr lang="en-US"/>
              <a:t> </a:t>
            </a:r>
            <a:endParaRPr/>
          </a:p>
        </p:txBody>
      </p:sp>
      <p:pic>
        <p:nvPicPr>
          <p:cNvPr id="207" name="Google Shape;20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9753600" cy="388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8" name="Google Shape;20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8525" y="3764175"/>
            <a:ext cx="7249874" cy="31071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8"/>
          <p:cNvSpPr txBox="1"/>
          <p:nvPr/>
        </p:nvSpPr>
        <p:spPr>
          <a:xfrm>
            <a:off x="6301475" y="7157675"/>
            <a:ext cx="3858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Lowrey 2015</a:t>
            </a:r>
            <a:r>
              <a:rPr lang="en-US"/>
              <a:t>;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Reporters Lab 2016</a:t>
            </a:r>
            <a:endParaRPr/>
          </a:p>
        </p:txBody>
      </p:sp>
      <p:pic>
        <p:nvPicPr>
          <p:cNvPr id="214" name="Google Shape;21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0"/>
            <a:ext cx="6674570" cy="66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3329" y="4427200"/>
            <a:ext cx="4226746" cy="27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58"/>
          <p:cNvPicPr preferRelativeResize="0"/>
          <p:nvPr/>
        </p:nvPicPr>
        <p:blipFill rotWithShape="1">
          <a:blip r:embed="rId7">
            <a:alphaModFix/>
          </a:blip>
          <a:srcRect b="0" l="0" r="0" t="18480"/>
          <a:stretch/>
        </p:blipFill>
        <p:spPr>
          <a:xfrm>
            <a:off x="6899551" y="0"/>
            <a:ext cx="3054974" cy="44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9"/>
          <p:cNvSpPr/>
          <p:nvPr/>
        </p:nvSpPr>
        <p:spPr>
          <a:xfrm>
            <a:off x="323825" y="1221525"/>
            <a:ext cx="9552900" cy="3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4800" u="none" cap="none" strike="noStrike">
                <a:solidFill>
                  <a:srgbClr val="1A1A1A"/>
                </a:solidFill>
              </a:rPr>
              <a:t>“</a:t>
            </a:r>
            <a:r>
              <a:rPr lang="en-US" sz="4800">
                <a:solidFill>
                  <a:srgbClr val="1A1A1A"/>
                </a:solidFill>
              </a:rPr>
              <a:t>The BBC has a plan to develop data journalism as a cornerstone of its reporting and analysis in </a:t>
            </a:r>
            <a:r>
              <a:rPr b="1" i="1" lang="en-US" sz="4800">
                <a:solidFill>
                  <a:srgbClr val="1A1A1A"/>
                </a:solidFill>
              </a:rPr>
              <a:t>all</a:t>
            </a:r>
            <a:r>
              <a:rPr lang="en-US" sz="4800">
                <a:solidFill>
                  <a:srgbClr val="1A1A1A"/>
                </a:solidFill>
              </a:rPr>
              <a:t> areas of News coverage</a:t>
            </a:r>
            <a:r>
              <a:rPr b="1" lang="en-US" sz="4800"/>
              <a:t>.</a:t>
            </a:r>
            <a:r>
              <a:rPr i="0" lang="en-US" sz="4800" u="none" cap="none" strike="noStrike">
                <a:solidFill>
                  <a:srgbClr val="1A1A1A"/>
                </a:solidFill>
              </a:rPr>
              <a:t>”</a:t>
            </a:r>
            <a:endParaRPr i="0" sz="4800" u="none" cap="none" strike="noStrike">
              <a:solidFill>
                <a:srgbClr val="1A1A1A"/>
              </a:solidFill>
            </a:endParaRPr>
          </a:p>
          <a:p>
            <a:pPr indent="0" lvl="0" marL="0" marR="0" rtl="0" algn="ct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1A1A1A"/>
              </a:solidFill>
            </a:endParaRPr>
          </a:p>
          <a:p>
            <a:pPr indent="0" lvl="0" marL="0" marR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222" name="Google Shape;222;p59"/>
          <p:cNvSpPr txBox="1"/>
          <p:nvPr/>
        </p:nvSpPr>
        <p:spPr>
          <a:xfrm>
            <a:off x="194000" y="7018800"/>
            <a:ext cx="9966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BBC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3850" y="0"/>
            <a:ext cx="7146300" cy="428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2450" y="3979800"/>
            <a:ext cx="6837900" cy="36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hore leaks front pages" id="233" name="Google Shape;233;p61"/>
          <p:cNvPicPr preferRelativeResize="0"/>
          <p:nvPr/>
        </p:nvPicPr>
        <p:blipFill rotWithShape="1">
          <a:blip r:embed="rId3">
            <a:alphaModFix/>
          </a:blip>
          <a:srcRect b="0" l="0" r="6032" t="0"/>
          <a:stretch/>
        </p:blipFill>
        <p:spPr>
          <a:xfrm>
            <a:off x="0" y="0"/>
            <a:ext cx="10160001" cy="7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2"/>
          <p:cNvSpPr txBox="1"/>
          <p:nvPr/>
        </p:nvSpPr>
        <p:spPr>
          <a:xfrm>
            <a:off x="68500" y="7157675"/>
            <a:ext cx="74487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https://policyviz.com/podcast/episode-110-ben-welsh/</a:t>
            </a:r>
            <a:r>
              <a:rPr lang="en-US"/>
              <a:t> </a:t>
            </a:r>
            <a:endParaRPr/>
          </a:p>
        </p:txBody>
      </p:sp>
      <p:pic>
        <p:nvPicPr>
          <p:cNvPr id="239" name="Google Shape;23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9833375" cy="4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